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e7688223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e7688223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e7688223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e7688223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768822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768822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e768822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e768822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7688223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e7688223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e84becb6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e84becb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84becb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84becb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e7688223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e7688223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71475" y="210200"/>
            <a:ext cx="8058300" cy="1957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 e </a:t>
            </a:r>
            <a:r>
              <a:rPr lang="pt-BR"/>
              <a:t>Gestão</a:t>
            </a:r>
            <a:r>
              <a:rPr lang="pt-BR"/>
              <a:t> de Tarefas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38587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Grupo 9:</a:t>
            </a:r>
            <a:r>
              <a:rPr lang="pt-BR"/>
              <a:t> Thomas </a:t>
            </a:r>
            <a:r>
              <a:rPr lang="pt-BR"/>
              <a:t>Neuenschwander,</a:t>
            </a:r>
            <a:r>
              <a:rPr lang="pt-BR"/>
              <a:t> Vinicius Goddard, Rodrigo Drummond, Matheus Rodrigues, Pedro Gaioso, Vitória Motta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585800" y="2400300"/>
            <a:ext cx="262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Sprint 1 - </a:t>
            </a:r>
            <a:r>
              <a:rPr b="1"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Apresentação</a:t>
            </a:r>
            <a:endParaRPr b="1"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94975"/>
            <a:ext cx="82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de </a:t>
            </a:r>
            <a:r>
              <a:rPr lang="pt-BR"/>
              <a:t>gestão</a:t>
            </a:r>
            <a:r>
              <a:rPr lang="pt-BR"/>
              <a:t> de tempo e de </a:t>
            </a:r>
            <a:r>
              <a:rPr lang="pt-BR"/>
              <a:t>tarefas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0" y="1050125"/>
            <a:ext cx="85206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é: </a:t>
            </a: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Gestão</a:t>
            </a: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tempo X</a:t>
            </a: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gestão</a:t>
            </a: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tarefas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pt-BR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Estresse   ansiedade   sobrecarga mental.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                                                                                        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6107" l="14863" r="20032" t="25847"/>
          <a:stretch/>
        </p:blipFill>
        <p:spPr>
          <a:xfrm>
            <a:off x="8457000" y="94975"/>
            <a:ext cx="686999" cy="4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00100" y="3943350"/>
            <a:ext cx="135600" cy="24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724050" y="3907625"/>
            <a:ext cx="135600" cy="24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019450" y="3907625"/>
            <a:ext cx="135600" cy="249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4324475" y="4261300"/>
            <a:ext cx="1014300" cy="24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4"/>
          <p:cNvSpPr txBox="1"/>
          <p:nvPr/>
        </p:nvSpPr>
        <p:spPr>
          <a:xfrm>
            <a:off x="3169450" y="4475475"/>
            <a:ext cx="60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qualidade de vida         saúde mental      Produtividade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083625" y="4581375"/>
            <a:ext cx="164400" cy="2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474475" y="4581375"/>
            <a:ext cx="164400" cy="2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319975" y="4581375"/>
            <a:ext cx="164400" cy="2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574" y="781474"/>
            <a:ext cx="2685402" cy="17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0" y="1820350"/>
            <a:ext cx="47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Uma vida sem planejamento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0" y="2571750"/>
            <a:ext cx="27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ic Sans MS"/>
                <a:ea typeface="Comic Sans MS"/>
                <a:cs typeface="Comic Sans MS"/>
                <a:sym typeface="Comic Sans MS"/>
              </a:rPr>
              <a:t>Negligenciar tarefas importantes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557350" y="3097800"/>
            <a:ext cx="28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ic Sans MS"/>
                <a:ea typeface="Comic Sans MS"/>
                <a:cs typeface="Comic Sans MS"/>
                <a:sym typeface="Comic Sans MS"/>
              </a:rPr>
              <a:t>Deixar de cumprir prazos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886200" y="1795275"/>
            <a:ext cx="21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ic Sans MS"/>
                <a:ea typeface="Comic Sans MS"/>
                <a:cs typeface="Comic Sans MS"/>
                <a:sym typeface="Comic Sans MS"/>
              </a:rPr>
              <a:t>qualidade do trabalho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86200" y="2489813"/>
            <a:ext cx="16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ic Sans MS"/>
                <a:ea typeface="Comic Sans MS"/>
                <a:cs typeface="Comic Sans MS"/>
                <a:sym typeface="Comic Sans MS"/>
              </a:rPr>
              <a:t>Oportunidades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721800" y="2564963"/>
            <a:ext cx="164400" cy="2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795625" y="1870425"/>
            <a:ext cx="164400" cy="2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2497875" y="2282050"/>
            <a:ext cx="1138200" cy="32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4"/>
          <p:cNvCxnSpPr/>
          <p:nvPr/>
        </p:nvCxnSpPr>
        <p:spPr>
          <a:xfrm flipH="1" rot="-5400000">
            <a:off x="2453250" y="1794775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85" idx="3"/>
            <a:endCxn id="75" idx="0"/>
          </p:cNvCxnSpPr>
          <p:nvPr/>
        </p:nvCxnSpPr>
        <p:spPr>
          <a:xfrm rot="5400000">
            <a:off x="2941773" y="1027380"/>
            <a:ext cx="226500" cy="1359300"/>
          </a:xfrm>
          <a:prstGeom prst="curvedConnector3">
            <a:avLst>
              <a:gd fmla="val 5142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85" idx="7"/>
          </p:cNvCxnSpPr>
          <p:nvPr/>
        </p:nvCxnSpPr>
        <p:spPr>
          <a:xfrm>
            <a:off x="3796827" y="1563020"/>
            <a:ext cx="753600" cy="26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4"/>
          <p:cNvCxnSpPr/>
          <p:nvPr/>
        </p:nvCxnSpPr>
        <p:spPr>
          <a:xfrm>
            <a:off x="2035975" y="2271725"/>
            <a:ext cx="614400" cy="9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4"/>
          <p:cNvCxnSpPr/>
          <p:nvPr/>
        </p:nvCxnSpPr>
        <p:spPr>
          <a:xfrm flipH="1">
            <a:off x="1093100" y="2228850"/>
            <a:ext cx="214200" cy="32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4"/>
          <p:cNvSpPr/>
          <p:nvPr/>
        </p:nvSpPr>
        <p:spPr>
          <a:xfrm>
            <a:off x="3721800" y="1556650"/>
            <a:ext cx="87900" cy="435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248500" y="136900"/>
            <a:ext cx="41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722399" y="0"/>
            <a:ext cx="6992298" cy="4838022"/>
          </a:xfrm>
          <a:prstGeom prst="irregularSeal2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26107" l="14863" r="20032" t="25847"/>
          <a:stretch/>
        </p:blipFill>
        <p:spPr>
          <a:xfrm>
            <a:off x="3945436" y="1776514"/>
            <a:ext cx="1961576" cy="12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3784550" y="16118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33550" y="22214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4638950" y="141885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905425" y="13439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5144750" y="1462925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5573650" y="16487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144750" y="156015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3945425" y="1377225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4040750" y="29258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628800" y="2678400"/>
            <a:ext cx="505800" cy="6564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5357150" y="29834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5218150" y="282995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5460950" y="2762175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4451225" y="29834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882350" y="29258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5218150" y="298340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5827900" y="257175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3724050" y="2070025"/>
            <a:ext cx="315300" cy="287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5862950" y="2070025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493350" y="1991550"/>
            <a:ext cx="275100" cy="1515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4965650" y="1418850"/>
            <a:ext cx="505800" cy="5727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4469525" y="1343900"/>
            <a:ext cx="417600" cy="468000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697425" y="1285875"/>
            <a:ext cx="15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97400" y="4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00"/>
              <a:t>Público Alvo &amp;&amp; Personas</a:t>
            </a:r>
            <a:endParaRPr sz="2200"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26107" l="14863" r="20032" t="25847"/>
          <a:stretch/>
        </p:blipFill>
        <p:spPr>
          <a:xfrm>
            <a:off x="7966250" y="0"/>
            <a:ext cx="1177749" cy="7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197400" y="617650"/>
            <a:ext cx="86724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Público dos estudantes universitários e vestibulandos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Faixa etária: 16 anos ++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3421750" y="1253750"/>
            <a:ext cx="1078800" cy="5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6"/>
          <p:cNvSpPr txBox="1"/>
          <p:nvPr/>
        </p:nvSpPr>
        <p:spPr>
          <a:xfrm>
            <a:off x="4436275" y="1121575"/>
            <a:ext cx="14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ic Sans MS"/>
                <a:ea typeface="Comic Sans MS"/>
                <a:cs typeface="Comic Sans MS"/>
                <a:sym typeface="Comic Sans MS"/>
              </a:rPr>
              <a:t>Problema amplo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-31150" y="1660300"/>
            <a:ext cx="21003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mic Sans MS"/>
                <a:ea typeface="Comic Sans MS"/>
                <a:cs typeface="Comic Sans MS"/>
                <a:sym typeface="Comic Sans MS"/>
              </a:rPr>
              <a:t>Felipe </a:t>
            </a:r>
            <a:r>
              <a:rPr b="1" lang="pt-BR" sz="1800">
                <a:latin typeface="Comic Sans MS"/>
                <a:ea typeface="Comic Sans MS"/>
                <a:cs typeface="Comic Sans MS"/>
                <a:sym typeface="Comic Sans MS"/>
              </a:rPr>
              <a:t>Ragnolli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850" y="2587600"/>
            <a:ext cx="1641900" cy="16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0" y="2244825"/>
            <a:ext cx="1641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roxima Nova"/>
                <a:ea typeface="Proxima Nova"/>
                <a:cs typeface="Proxima Nova"/>
                <a:sym typeface="Proxima Nova"/>
              </a:rPr>
              <a:t>Idade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: 19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Proxima Nova"/>
                <a:ea typeface="Proxima Nova"/>
                <a:cs typeface="Proxima Nova"/>
                <a:sym typeface="Proxima Nova"/>
              </a:rPr>
              <a:t>Ocupação</a:t>
            </a: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 Estudante de engenharia civil,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não trabalha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>
            <a:off x="2981150" y="1660300"/>
            <a:ext cx="37200" cy="3453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6"/>
          <p:cNvSpPr txBox="1"/>
          <p:nvPr/>
        </p:nvSpPr>
        <p:spPr>
          <a:xfrm>
            <a:off x="72650" y="3581550"/>
            <a:ext cx="11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8200" y="3977125"/>
            <a:ext cx="12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851450" y="4380700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933625" y="4518625"/>
            <a:ext cx="16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3875" y="2608138"/>
            <a:ext cx="1641875" cy="1600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6"/>
          <p:cNvCxnSpPr/>
          <p:nvPr/>
        </p:nvCxnSpPr>
        <p:spPr>
          <a:xfrm>
            <a:off x="6004450" y="1732450"/>
            <a:ext cx="37200" cy="3453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5225" y="2488450"/>
            <a:ext cx="1641900" cy="16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3152475" y="1801400"/>
            <a:ext cx="27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mic Sans MS"/>
                <a:ea typeface="Comic Sans MS"/>
                <a:cs typeface="Comic Sans MS"/>
                <a:sym typeface="Comic Sans MS"/>
              </a:rPr>
              <a:t>Lucas Jairo da Silva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6194325" y="1825125"/>
            <a:ext cx="28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mic Sans MS"/>
                <a:ea typeface="Comic Sans MS"/>
                <a:cs typeface="Comic Sans MS"/>
                <a:sym typeface="Comic Sans MS"/>
              </a:rPr>
              <a:t>Ayumi Hana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097675" y="2267925"/>
            <a:ext cx="1126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roxima Nova"/>
                <a:ea typeface="Proxima Nova"/>
                <a:cs typeface="Proxima Nova"/>
                <a:sym typeface="Proxima Nova"/>
              </a:rPr>
              <a:t>Idade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: 21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Proxima Nova"/>
                <a:ea typeface="Proxima Nova"/>
                <a:cs typeface="Proxima Nova"/>
                <a:sym typeface="Proxima Nova"/>
              </a:rPr>
              <a:t>Ocupação</a:t>
            </a: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Estudante de pré-vestibular, não trabalha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123225" y="2314975"/>
            <a:ext cx="1331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roxima Nova"/>
                <a:ea typeface="Proxima Nova"/>
                <a:cs typeface="Proxima Nova"/>
                <a:sym typeface="Proxima Nova"/>
              </a:rPr>
              <a:t>Idade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: 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Proxima Nova"/>
                <a:ea typeface="Proxima Nova"/>
                <a:cs typeface="Proxima Nova"/>
                <a:sym typeface="Proxima Nova"/>
              </a:rPr>
              <a:t>Ocupação</a:t>
            </a: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Proxima Nova"/>
                <a:ea typeface="Proxima Nova"/>
                <a:cs typeface="Proxima Nova"/>
                <a:sym typeface="Proxima Nova"/>
              </a:rPr>
              <a:t>Professora universitária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4294967295" type="title"/>
          </p:nvPr>
        </p:nvSpPr>
        <p:spPr>
          <a:xfrm>
            <a:off x="275375" y="7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a</a:t>
            </a:r>
            <a:r>
              <a:rPr lang="pt-BR"/>
              <a:t>plicação</a:t>
            </a:r>
            <a:r>
              <a:rPr lang="pt-BR"/>
              <a:t> web </a:t>
            </a:r>
            <a:r>
              <a:rPr lang="pt-BR">
                <a:solidFill>
                  <a:srgbClr val="000000"/>
                </a:solidFill>
              </a:rPr>
              <a:t>CHRONOS</a:t>
            </a:r>
            <a:r>
              <a:rPr lang="pt-B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0" y="922900"/>
            <a:ext cx="5358300" cy="21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Para que serve? e quais dores ela </a:t>
            </a: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irá</a:t>
            </a: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 solucionar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pt-BR" sz="1800">
                <a:latin typeface="Comic Sans MS"/>
                <a:ea typeface="Comic Sans MS"/>
                <a:cs typeface="Comic Sans MS"/>
                <a:sym typeface="Comic Sans MS"/>
              </a:rPr>
              <a:t>A neurociência comportamental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00" y="774887"/>
            <a:ext cx="2939786" cy="195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000" y="2991475"/>
            <a:ext cx="4785141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25" y="3091975"/>
            <a:ext cx="2862500" cy="19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00" y="3150"/>
            <a:ext cx="7267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87" y="1045575"/>
            <a:ext cx="2691825" cy="36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>
            <a:stCxn id="164" idx="1"/>
          </p:cNvCxnSpPr>
          <p:nvPr/>
        </p:nvCxnSpPr>
        <p:spPr>
          <a:xfrm flipH="1">
            <a:off x="6068400" y="1661650"/>
            <a:ext cx="532500" cy="7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19"/>
          <p:cNvSpPr txBox="1"/>
          <p:nvPr/>
        </p:nvSpPr>
        <p:spPr>
          <a:xfrm>
            <a:off x="6600900" y="1169050"/>
            <a:ext cx="231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omic Sans MS"/>
                <a:ea typeface="Comic Sans MS"/>
                <a:cs typeface="Comic Sans MS"/>
                <a:sym typeface="Comic Sans MS"/>
              </a:rPr>
              <a:t>tabela que demonstra as tarefas e quantos porcentos representam no seu dia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6680100" y="3312450"/>
            <a:ext cx="215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omic Sans MS"/>
                <a:ea typeface="Comic Sans MS"/>
                <a:cs typeface="Comic Sans MS"/>
                <a:sym typeface="Comic Sans MS"/>
              </a:rPr>
              <a:t>gráfico demonstra realização das tarefas, deixando visível a produtividade do usuário 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 rot="10800000">
            <a:off x="5935500" y="3690450"/>
            <a:ext cx="744600" cy="1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271475" y="1578100"/>
            <a:ext cx="17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mic Sans MS"/>
                <a:ea typeface="Comic Sans MS"/>
                <a:cs typeface="Comic Sans MS"/>
                <a:sym typeface="Comic Sans MS"/>
              </a:rPr>
              <a:t>lupa para zoom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>
            <a:off x="1779875" y="1874325"/>
            <a:ext cx="1511100" cy="8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9"/>
          <p:cNvSpPr txBox="1"/>
          <p:nvPr/>
        </p:nvSpPr>
        <p:spPr>
          <a:xfrm>
            <a:off x="78200" y="3188375"/>
            <a:ext cx="251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Comic Sans MS"/>
                <a:ea typeface="Comic Sans MS"/>
                <a:cs typeface="Comic Sans MS"/>
                <a:sym typeface="Comic Sans MS"/>
              </a:rPr>
              <a:t>para adicionar texto no post-it</a:t>
            </a:r>
            <a:endParaRPr b="1"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809700" y="4186575"/>
            <a:ext cx="12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4">
            <a:alphaModFix/>
          </a:blip>
          <a:srcRect b="26107" l="14863" r="20032" t="25847"/>
          <a:stretch/>
        </p:blipFill>
        <p:spPr>
          <a:xfrm>
            <a:off x="7386600" y="1"/>
            <a:ext cx="1757399" cy="115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9"/>
          <p:cNvCxnSpPr/>
          <p:nvPr/>
        </p:nvCxnSpPr>
        <p:spPr>
          <a:xfrm flipH="1" rot="10800000">
            <a:off x="2048675" y="3043850"/>
            <a:ext cx="12495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9"/>
          <p:cNvSpPr txBox="1"/>
          <p:nvPr/>
        </p:nvSpPr>
        <p:spPr>
          <a:xfrm>
            <a:off x="311700" y="389745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mic Sans MS"/>
                <a:ea typeface="Comic Sans MS"/>
                <a:cs typeface="Comic Sans MS"/>
                <a:sym typeface="Comic Sans MS"/>
              </a:rPr>
              <a:t>adicionar os módulos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4" name="Google Shape;174;p19"/>
          <p:cNvCxnSpPr>
            <a:stCxn id="173" idx="3"/>
          </p:cNvCxnSpPr>
          <p:nvPr/>
        </p:nvCxnSpPr>
        <p:spPr>
          <a:xfrm flipH="1" rot="10800000">
            <a:off x="2299200" y="3385350"/>
            <a:ext cx="1006200" cy="7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wireframe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850" y="445025"/>
            <a:ext cx="3016036" cy="45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311700" y="1555000"/>
            <a:ext cx="384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Proxima Nova"/>
                <a:ea typeface="Proxima Nova"/>
                <a:cs typeface="Proxima Nova"/>
                <a:sym typeface="Proxima Nova"/>
              </a:rPr>
              <a:t>cronômetro para auxiliar o método pomodoro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 flipH="1" rot="10800000">
            <a:off x="3818525" y="1739150"/>
            <a:ext cx="947700" cy="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0"/>
          <p:cNvSpPr txBox="1"/>
          <p:nvPr/>
        </p:nvSpPr>
        <p:spPr>
          <a:xfrm>
            <a:off x="0" y="2371650"/>
            <a:ext cx="397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pt-BR" sz="1300">
                <a:latin typeface="Proxima Nova"/>
                <a:ea typeface="Proxima Nova"/>
                <a:cs typeface="Proxima Nova"/>
                <a:sym typeface="Proxima Nova"/>
              </a:rPr>
              <a:t>post-it, usado para visualizar lembretes importantes 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>
            <a:off x="3174725" y="2622600"/>
            <a:ext cx="160080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26107" l="14863" r="20032" t="25847"/>
          <a:stretch/>
        </p:blipFill>
        <p:spPr>
          <a:xfrm>
            <a:off x="7861875" y="46000"/>
            <a:ext cx="1236101" cy="809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0" y="3505675"/>
            <a:ext cx="39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Proxima Nova"/>
                <a:ea typeface="Proxima Nova"/>
                <a:cs typeface="Proxima Nova"/>
                <a:sym typeface="Proxima Nova"/>
              </a:rPr>
              <a:t> Notícias, artigos e </a:t>
            </a:r>
            <a:r>
              <a:rPr b="1" lang="pt-BR" sz="1300" u="sng">
                <a:latin typeface="Proxima Nova"/>
                <a:ea typeface="Proxima Nova"/>
                <a:cs typeface="Proxima Nova"/>
                <a:sym typeface="Proxima Nova"/>
              </a:rPr>
              <a:t>informações</a:t>
            </a:r>
            <a:r>
              <a:rPr b="1" lang="pt-BR" sz="1300">
                <a:latin typeface="Proxima Nova"/>
                <a:ea typeface="Proxima Nova"/>
                <a:cs typeface="Proxima Nova"/>
                <a:sym typeface="Proxima Nova"/>
              </a:rPr>
              <a:t> relacionados à hábitos, saúde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7" name="Google Shape;187;p20"/>
          <p:cNvCxnSpPr>
            <a:stCxn id="186" idx="3"/>
          </p:cNvCxnSpPr>
          <p:nvPr/>
        </p:nvCxnSpPr>
        <p:spPr>
          <a:xfrm>
            <a:off x="3975000" y="3798175"/>
            <a:ext cx="7269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00" y="3150"/>
            <a:ext cx="7267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